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587" r:id="rId3"/>
    <p:sldId id="588" r:id="rId4"/>
    <p:sldId id="530" r:id="rId5"/>
    <p:sldId id="473" r:id="rId6"/>
    <p:sldId id="502" r:id="rId7"/>
    <p:sldId id="493" r:id="rId8"/>
    <p:sldId id="480" r:id="rId9"/>
    <p:sldId id="523" r:id="rId10"/>
    <p:sldId id="525" r:id="rId11"/>
    <p:sldId id="526" r:id="rId12"/>
    <p:sldId id="524" r:id="rId13"/>
    <p:sldId id="531" r:id="rId14"/>
    <p:sldId id="537" r:id="rId15"/>
    <p:sldId id="538" r:id="rId17"/>
    <p:sldId id="539" r:id="rId18"/>
    <p:sldId id="540" r:id="rId19"/>
    <p:sldId id="541" r:id="rId20"/>
    <p:sldId id="534" r:id="rId21"/>
    <p:sldId id="559" r:id="rId22"/>
    <p:sldId id="489" r:id="rId23"/>
    <p:sldId id="529" r:id="rId24"/>
    <p:sldId id="528" r:id="rId25"/>
    <p:sldId id="532" r:id="rId26"/>
    <p:sldId id="516" r:id="rId27"/>
    <p:sldId id="517" r:id="rId28"/>
    <p:sldId id="536" r:id="rId29"/>
    <p:sldId id="542" r:id="rId30"/>
    <p:sldId id="543" r:id="rId31"/>
    <p:sldId id="533" r:id="rId32"/>
    <p:sldId id="512" r:id="rId33"/>
  </p:sldIdLst>
  <p:sldSz cx="9144000" cy="6858000" type="screen4x3"/>
  <p:notesSz cx="7103745" cy="10234295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0DF"/>
    <a:srgbClr val="FFE8CB"/>
    <a:srgbClr val="93CCC0"/>
    <a:srgbClr val="40C0BD"/>
    <a:srgbClr val="D1BCC5"/>
    <a:srgbClr val="ED7D3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度样式 2 - 强调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8063" autoAdjust="0"/>
  </p:normalViewPr>
  <p:slideViewPr>
    <p:cSldViewPr snapToGrid="0">
      <p:cViewPr>
        <p:scale>
          <a:sx n="100" d="100"/>
          <a:sy n="100" d="100"/>
        </p:scale>
        <p:origin x="-282" y="-264"/>
      </p:cViewPr>
      <p:guideLst>
        <p:guide orient="horz" pos="2197"/>
        <p:guide pos="284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24" d="100"/>
        <a:sy n="12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6" Type="http://schemas.openxmlformats.org/officeDocument/2006/relationships/tableStyles" Target="tableStyles.xml"/><Relationship Id="rId35" Type="http://schemas.openxmlformats.org/officeDocument/2006/relationships/viewProps" Target="viewProps.xml"/><Relationship Id="rId34" Type="http://schemas.openxmlformats.org/officeDocument/2006/relationships/presProps" Target="presProps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9BF9C4F-3D1A-42AD-A8DD-824DD3ADB036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6513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860925"/>
            <a:ext cx="5683250" cy="4605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117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44F803D9-2BDC-42B2-A265-55ED78571B6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4F803D9-2BDC-42B2-A265-55ED78571B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4343400"/>
            <a:ext cx="7772400" cy="1009650"/>
          </a:xfrm>
        </p:spPr>
        <p:txBody>
          <a:bodyPr/>
          <a:lstStyle>
            <a:lvl1pPr algn="r">
              <a:defRPr sz="40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5562600"/>
            <a:ext cx="6400800" cy="7620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00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zh-CN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 showMasterSp="0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 showMasterSp="0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3988"/>
            <a:ext cx="2057400" cy="59721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3988"/>
            <a:ext cx="6019800" cy="59721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标题 14"/>
          <p:cNvSpPr>
            <a:spLocks noGrp="1"/>
          </p:cNvSpPr>
          <p:nvPr>
            <p:ph type="title"/>
          </p:nvPr>
        </p:nvSpPr>
        <p:spPr>
          <a:xfrm>
            <a:off x="110168" y="237191"/>
            <a:ext cx="8929172" cy="485526"/>
          </a:xfrm>
          <a:prstGeom prst="rect">
            <a:avLst/>
          </a:prstGeom>
        </p:spPr>
        <p:txBody>
          <a:bodyPr/>
          <a:lstStyle>
            <a:lvl1pPr>
              <a:defRPr sz="3000" b="1" baseline="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 showMasterSp="0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 showMasterSp="0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 showMasterSp="0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5433119" y="1664736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www.1ppt.com/fanwen/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www.1ppt.com/jiaoan/       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www.1ppt.cn                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www.1ppt.com/kejian/shuxue/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www.1ppt.com/kejian/meishu/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www.1ppt.com/kejian/wuli/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www.1ppt.com/kejian/shengwu/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 panose="020F0502020204030204"/>
                <a:ea typeface="宋体" panose="02010600030101010101" pitchFamily="2" charset="-122"/>
                <a:cs typeface="+mn-cs"/>
              </a:rPr>
              <a:t>www.1ppt.com/kejian/lishi/  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 panose="020F0502020204030204"/>
              <a:ea typeface="宋体" panose="02010600030101010101" pitchFamily="2" charset="-122"/>
              <a:cs typeface="+mn-cs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4038600" cy="4983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 showMasterSp="0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showMasterSp="0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p:transition spd="med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 showMasterSp="0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 showMasterSp="0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  <p:transition spd="med">
    <p:fade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3988"/>
            <a:ext cx="8229600" cy="760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43000"/>
            <a:ext cx="8229600" cy="4983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>
    <p:fade/>
  </p:transition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v"/>
        <a:defRPr>
          <a:solidFill>
            <a:srgbClr val="777777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§"/>
        <a:defRPr sz="1600">
          <a:solidFill>
            <a:srgbClr val="777777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Font typeface="Wingdings" panose="05000000000000000000" pitchFamily="2" charset="2"/>
        <a:buChar char="•"/>
        <a:defRPr sz="1600">
          <a:solidFill>
            <a:srgbClr val="777777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–"/>
        <a:defRPr sz="1400">
          <a:solidFill>
            <a:srgbClr val="777777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»"/>
        <a:defRPr sz="1400">
          <a:solidFill>
            <a:srgbClr val="777777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3.jpeg"/><Relationship Id="rId1" Type="http://schemas.openxmlformats.org/officeDocument/2006/relationships/image" Target="../media/image22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0.png"/><Relationship Id="rId1" Type="http://schemas.openxmlformats.org/officeDocument/2006/relationships/image" Target="../media/image29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3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177912" y="1017166"/>
            <a:ext cx="3623040" cy="544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文本框 4"/>
          <p:cNvSpPr txBox="1">
            <a:spLocks noChangeArrowheads="1"/>
          </p:cNvSpPr>
          <p:nvPr/>
        </p:nvSpPr>
        <p:spPr bwMode="auto">
          <a:xfrm>
            <a:off x="4514400" y="1589927"/>
            <a:ext cx="374333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zh-CN" altLang="en-US" sz="3000" dirty="0">
                <a:latin typeface="Times New Roman" panose="02020603050405020304" pitchFamily="18" charset="0"/>
              </a:rPr>
              <a:t>第二单元 为父母分担</a:t>
            </a:r>
            <a:endParaRPr lang="zh-CN" altLang="en-US" sz="3000" dirty="0">
              <a:latin typeface="Times New Roman" panose="02020603050405020304" pitchFamily="18" charset="0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835416" y="2938070"/>
            <a:ext cx="5117106" cy="707886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altLang="zh-CN" sz="40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4</a:t>
            </a:r>
            <a:r>
              <a:rPr lang="zh-CN" altLang="en-US" sz="4000" b="1" noProof="1"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、少让父母为我操心</a:t>
            </a:r>
            <a:endParaRPr lang="zh-CN" altLang="en-US" sz="4000" b="1" noProof="1"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7" name="图片 5" descr="道德与法治三上正文（送审版）-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246080" y="3311525"/>
            <a:ext cx="120096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标注 5"/>
          <p:cNvSpPr/>
          <p:nvPr/>
        </p:nvSpPr>
        <p:spPr bwMode="auto">
          <a:xfrm>
            <a:off x="4914720" y="3059113"/>
            <a:ext cx="2083680" cy="1352550"/>
          </a:xfrm>
          <a:prstGeom prst="wedgeRoundRectCallout">
            <a:avLst>
              <a:gd name="adj1" fmla="val 62676"/>
              <a:gd name="adj2" fmla="val -6408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征得爸爸妈妈的同意，跟着他们去上一天班吧！</a:t>
            </a:r>
            <a:endParaRPr lang="zh-CN" altLang="en-US" dirty="0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1269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5120" y="2751139"/>
            <a:ext cx="3263040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折角形"/>
          <p:cNvSpPr/>
          <p:nvPr/>
        </p:nvSpPr>
        <p:spPr>
          <a:xfrm>
            <a:off x="3417120" y="1763713"/>
            <a:ext cx="5015520" cy="4017962"/>
          </a:xfrm>
          <a:prstGeom prst="foldedCorner">
            <a:avLst>
              <a:gd name="adj" fmla="val 8763"/>
            </a:avLst>
          </a:prstGeom>
          <a:solidFill>
            <a:schemeClr val="accent4">
              <a:lumMod val="20000"/>
              <a:lumOff val="80000"/>
            </a:schemeClr>
          </a:solidFill>
          <a:ln w="3175" cap="flat" cmpd="sng">
            <a:solidFill>
              <a:schemeClr val="accent4">
                <a:lumMod val="60000"/>
                <a:lumOff val="40000"/>
              </a:schemeClr>
            </a:solidFill>
            <a:prstDash val="solid"/>
            <a:round/>
          </a:ln>
          <a:effectLst>
            <a:outerShdw dist="101600" dir="8100000" algn="tl" rotWithShape="0">
              <a:srgbClr val="000000">
                <a:alpha val="24705"/>
              </a:srgbClr>
            </a:outerShdw>
          </a:effectLst>
        </p:spPr>
        <p:txBody>
          <a:bodyPr lIns="396000" tIns="216000" rIns="252000" bIns="0" anchor="ctr"/>
          <a:lstStyle/>
          <a:p>
            <a:pPr indent="4572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1.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事先了解爸爸妈妈上班得地方有什么规定和要求，特别要记住哪些是不能做的。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indent="4572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2.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在爸爸妈妈工作的时候仔细观察，但不要打扰他们。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  <a:p>
            <a:pPr indent="457200" eaLnBrk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3.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Calibri" panose="020F0502020204030204" charset="0"/>
                <a:sym typeface="+mn-ea"/>
              </a:rPr>
              <a:t>要注意安全，讲礼貌。</a:t>
            </a:r>
            <a:endParaRPr lang="en-US" altLang="zh-CN" sz="24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+mn-ea"/>
            </a:endParaRPr>
          </a:p>
        </p:txBody>
      </p:sp>
      <p:pic>
        <p:nvPicPr>
          <p:cNvPr id="12292" name="图片 5" descr="道德与法治三上正文（送审版）-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63200" y="3057525"/>
            <a:ext cx="1200960" cy="272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/>
          <p:nvPr/>
        </p:nvSpPr>
        <p:spPr>
          <a:xfrm>
            <a:off x="690282" y="1765300"/>
            <a:ext cx="2911159" cy="960438"/>
          </a:xfrm>
          <a:prstGeom prst="wedgeRoundRectCallout">
            <a:avLst>
              <a:gd name="adj1" fmla="val 2303"/>
              <a:gd name="adj2" fmla="val 83045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627380" eaLnBrk="0" hangingPunct="0">
              <a:defRPr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调查小贴士。</a:t>
            </a:r>
            <a:endParaRPr lang="zh-CN" altLang="en-US" sz="2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内容占位符 2"/>
          <p:cNvSpPr txBox="1"/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8064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000" b="1" dirty="0" smtClean="0">
                <a:latin typeface="+mn-ea"/>
                <a:ea typeface="+mn-ea"/>
              </a:rPr>
              <a:t>小记者访问</a:t>
            </a:r>
            <a:endParaRPr lang="en-US" altLang="zh-CN" sz="3000" b="1" dirty="0" smtClean="0">
              <a:latin typeface="+mn-ea"/>
              <a:ea typeface="+mn-ea"/>
            </a:endParaRPr>
          </a:p>
          <a:p>
            <a:pPr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如果不能跟着父母去上班，也有办法了解父母工作的情况。比如，我们可以进行一次小记者访问。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456480" y="1030288"/>
            <a:ext cx="8235360" cy="57912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24578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/>
          </a:p>
        </p:txBody>
      </p:sp>
      <p:sp>
        <p:nvSpPr>
          <p:cNvPr id="3" name="矩形 2"/>
          <p:cNvSpPr/>
          <p:nvPr/>
        </p:nvSpPr>
        <p:spPr>
          <a:xfrm>
            <a:off x="672353" y="1062038"/>
            <a:ext cx="7904287" cy="58631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0" hangingPunct="0">
              <a:defRPr/>
            </a:pPr>
            <a:r>
              <a:rPr lang="zh-CN" altLang="en-US" b="1" dirty="0">
                <a:latin typeface="+mn-ea"/>
                <a:ea typeface="+mn-ea"/>
              </a:rPr>
              <a:t> </a:t>
            </a:r>
            <a:r>
              <a:rPr lang="zh-CN" altLang="en-US" sz="2400" b="1" dirty="0">
                <a:latin typeface="+mn-ea"/>
                <a:ea typeface="+mn-ea"/>
              </a:rPr>
              <a:t>访问实录</a:t>
            </a:r>
            <a:endParaRPr lang="zh-CN" altLang="en-US" b="1" dirty="0">
              <a:latin typeface="+mn-ea"/>
              <a:ea typeface="+mn-ea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访问对象：妈妈职业：公交车驾驶员访问人：洋洋（女儿）</a:t>
            </a:r>
            <a:endParaRPr lang="zh-CN" altLang="en-US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女：</a:t>
            </a:r>
            <a:r>
              <a:rPr lang="zh-CN" altLang="en-US" b="1" dirty="0">
                <a:latin typeface="楷体" panose="02010609060101010101" pitchFamily="49" charset="-122"/>
                <a:ea typeface="楷体" panose="02010609060101010101" pitchFamily="49" charset="-122"/>
              </a:rPr>
              <a:t>妈妈，每天早上我还没醒，您就上班了。请问您上班为什么那么早呢？</a:t>
            </a:r>
            <a:endParaRPr lang="zh-CN" altLang="en-US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母：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妈妈负责开首班车，每天必须早上六点准时把车开出站。所以要在五点半之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前赶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到总站，把出发前的准备工作都做好。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女：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您一整天都在开车吗？什么时候吃饭和休息呢？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母：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是呀，一天规定要开完五个来回。妈妈跑的这条线路经过市中心，道路拥挤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，乘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客也特别多，情况复杂，经常堵车。为了不耽误大家坐车，平时我连水都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不敢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多喝，生怕因为上厕所而延误开车。吃饭很难准时，午饭经常要到下午一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两点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才能吃上几口。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女：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妈妈，原来您的工作这么辛苦呀！工作中您遇到的最大烦恼是什么呢？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dirty="0">
                <a:latin typeface="黑体" panose="02010609060101010101" pitchFamily="49" charset="-122"/>
                <a:ea typeface="黑体" panose="02010609060101010101" pitchFamily="49" charset="-122"/>
              </a:rPr>
              <a:t>母：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乘客不理解我的工作最让我苦恼。有些乘客因为等车时间长而埋怨我们，甚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至还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会因为鸡毛蒜皮的小事和我们吵架。这不仅让妈妈遇到这种事觉得很委屈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，甚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至影响到我安全驾驶。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/>
          </a:p>
        </p:txBody>
      </p:sp>
      <p:sp>
        <p:nvSpPr>
          <p:cNvPr id="3" name="圆角矩形 2"/>
          <p:cNvSpPr/>
          <p:nvPr/>
        </p:nvSpPr>
        <p:spPr>
          <a:xfrm>
            <a:off x="456480" y="1658939"/>
            <a:ext cx="8235360" cy="3768725"/>
          </a:xfrm>
          <a:prstGeom prst="roundRect">
            <a:avLst/>
          </a:prstGeom>
          <a:solidFill>
            <a:srgbClr val="FFE8C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2587681" y="2127251"/>
            <a:ext cx="5951520" cy="14763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hangingPunct="0">
              <a:spcAft>
                <a:spcPts val="1200"/>
              </a:spcAft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采访感受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57200" eaLnBrk="0" hangingPunct="0">
              <a:lnSpc>
                <a:spcPct val="150000"/>
              </a:lnSpc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你觉得洋洋妈妈工作辛苦吗？假如你是洋洋，你想对妈妈说些什么，做些什么呢？</a:t>
            </a:r>
            <a:endParaRPr lang="zh-CN" altLang="en-US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5365" name="图片 4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141920" y="2532063"/>
            <a:ext cx="1036800" cy="236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/>
          </a:p>
        </p:txBody>
      </p:sp>
      <p:sp>
        <p:nvSpPr>
          <p:cNvPr id="3" name="内容占位符 2"/>
          <p:cNvSpPr txBox="1"/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8064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3000" b="1" dirty="0" smtClean="0">
                <a:latin typeface="+mn-ea"/>
                <a:ea typeface="+mn-ea"/>
              </a:rPr>
              <a:t>设计访问提纲</a:t>
            </a:r>
            <a:endParaRPr lang="en-US" altLang="zh-CN" sz="3000" b="1" dirty="0" smtClean="0">
              <a:latin typeface="+mn-ea"/>
              <a:ea typeface="+mn-ea"/>
            </a:endParaRPr>
          </a:p>
          <a:p>
            <a:pPr eaLnBrk="0">
              <a:lnSpc>
                <a:spcPct val="15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如果要对父母的工作进行一次“小记者访问”，你想提些什么问题呢？实现设计一个访问提纲吧。</a:t>
            </a:r>
            <a:endParaRPr lang="zh-CN" altLang="en-US" sz="24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6388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01281" y="4316414"/>
            <a:ext cx="112608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775680" y="4316414"/>
            <a:ext cx="112608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158080" y="4316414"/>
            <a:ext cx="1126080" cy="101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折角形"/>
          <p:cNvSpPr>
            <a:spLocks noChangeArrowheads="1"/>
          </p:cNvSpPr>
          <p:nvPr/>
        </p:nvSpPr>
        <p:spPr bwMode="auto">
          <a:xfrm>
            <a:off x="1445760" y="4705350"/>
            <a:ext cx="5243040" cy="1754188"/>
          </a:xfrm>
          <a:prstGeom prst="foldedCorner">
            <a:avLst>
              <a:gd name="adj" fmla="val 20185"/>
            </a:avLst>
          </a:prstGeom>
          <a:solidFill>
            <a:srgbClr val="FDF0DF"/>
          </a:solidFill>
          <a:ln w="3175">
            <a:solidFill>
              <a:srgbClr val="CEB0E6"/>
            </a:solidFill>
            <a:rou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txBody>
          <a:bodyPr lIns="252000" tIns="468000" rIns="252000" bIns="0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0" hangingPunct="0">
              <a:lnSpc>
                <a:spcPct val="150000"/>
              </a:lnSpc>
              <a:defRPr/>
            </a:pPr>
            <a:endParaRPr lang="zh-CN" altLang="en-US" sz="2400" smtClean="0"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</a:endParaRPr>
          </a:p>
        </p:txBody>
      </p:sp>
      <p:sp>
        <p:nvSpPr>
          <p:cNvPr id="27650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/>
          </a:p>
        </p:txBody>
      </p:sp>
      <p:grpSp>
        <p:nvGrpSpPr>
          <p:cNvPr id="17412" name="组合 32"/>
          <p:cNvGrpSpPr/>
          <p:nvPr/>
        </p:nvGrpSpPr>
        <p:grpSpPr bwMode="auto">
          <a:xfrm>
            <a:off x="1445760" y="1498600"/>
            <a:ext cx="6526080" cy="2946400"/>
            <a:chOff x="1365250" y="2134327"/>
            <a:chExt cx="7194815" cy="2945672"/>
          </a:xfrm>
        </p:grpSpPr>
        <p:grpSp>
          <p:nvGrpSpPr>
            <p:cNvPr id="17415" name="组合 20"/>
            <p:cNvGrpSpPr/>
            <p:nvPr/>
          </p:nvGrpSpPr>
          <p:grpSpPr bwMode="auto">
            <a:xfrm>
              <a:off x="1365250" y="2429932"/>
              <a:ext cx="6737350" cy="2472268"/>
              <a:chOff x="1365250" y="2429932"/>
              <a:chExt cx="6737350" cy="2472268"/>
            </a:xfrm>
          </p:grpSpPr>
          <p:grpSp>
            <p:nvGrpSpPr>
              <p:cNvPr id="17427" name="组合 4"/>
              <p:cNvGrpSpPr/>
              <p:nvPr/>
            </p:nvGrpSpPr>
            <p:grpSpPr bwMode="auto">
              <a:xfrm>
                <a:off x="1365250" y="2429932"/>
                <a:ext cx="6737350" cy="2472268"/>
                <a:chOff x="840846" y="3294008"/>
                <a:chExt cx="6737350" cy="2471853"/>
              </a:xfrm>
            </p:grpSpPr>
            <p:sp>
              <p:nvSpPr>
                <p:cNvPr id="4" name="同侧圆角矩形 3"/>
                <p:cNvSpPr/>
                <p:nvPr/>
              </p:nvSpPr>
              <p:spPr>
                <a:xfrm>
                  <a:off x="840846" y="3293605"/>
                  <a:ext cx="6737598" cy="312608"/>
                </a:xfrm>
                <a:prstGeom prst="round2Same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/>
                </a:p>
              </p:txBody>
            </p:sp>
            <p:sp>
              <p:nvSpPr>
                <p:cNvPr id="5" name="矩形 4"/>
                <p:cNvSpPr/>
                <p:nvPr/>
              </p:nvSpPr>
              <p:spPr>
                <a:xfrm>
                  <a:off x="840846" y="3664926"/>
                  <a:ext cx="1665349" cy="374495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/>
                </a:p>
              </p:txBody>
            </p:sp>
            <p:sp>
              <p:nvSpPr>
                <p:cNvPr id="6" name="矩形 5"/>
                <p:cNvSpPr/>
                <p:nvPr/>
              </p:nvSpPr>
              <p:spPr>
                <a:xfrm>
                  <a:off x="2574460" y="3664926"/>
                  <a:ext cx="2014612" cy="374495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/>
                </a:p>
              </p:txBody>
            </p:sp>
            <p:sp>
              <p:nvSpPr>
                <p:cNvPr id="7" name="矩形 6"/>
                <p:cNvSpPr/>
                <p:nvPr/>
              </p:nvSpPr>
              <p:spPr>
                <a:xfrm>
                  <a:off x="840846" y="4098134"/>
                  <a:ext cx="1665349" cy="372907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/>
                </a:p>
              </p:txBody>
            </p:sp>
            <p:sp>
              <p:nvSpPr>
                <p:cNvPr id="8" name="矩形 7"/>
                <p:cNvSpPr/>
                <p:nvPr/>
              </p:nvSpPr>
              <p:spPr>
                <a:xfrm>
                  <a:off x="2574460" y="4098134"/>
                  <a:ext cx="2014612" cy="372907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/>
                </a:p>
              </p:txBody>
            </p:sp>
            <p:sp>
              <p:nvSpPr>
                <p:cNvPr id="9" name="矩形 8"/>
                <p:cNvSpPr/>
                <p:nvPr/>
              </p:nvSpPr>
              <p:spPr>
                <a:xfrm>
                  <a:off x="840846" y="4529755"/>
                  <a:ext cx="1665349" cy="372907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/>
                </a:p>
              </p:txBody>
            </p:sp>
            <p:sp>
              <p:nvSpPr>
                <p:cNvPr id="10" name="矩形 9"/>
                <p:cNvSpPr/>
                <p:nvPr/>
              </p:nvSpPr>
              <p:spPr>
                <a:xfrm>
                  <a:off x="2574460" y="4529755"/>
                  <a:ext cx="5003984" cy="372907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/>
                </a:p>
              </p:txBody>
            </p:sp>
            <p:sp>
              <p:nvSpPr>
                <p:cNvPr id="11" name="矩形 10"/>
                <p:cNvSpPr/>
                <p:nvPr/>
              </p:nvSpPr>
              <p:spPr>
                <a:xfrm>
                  <a:off x="840846" y="4961376"/>
                  <a:ext cx="1665349" cy="372907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 b="1"/>
                </a:p>
              </p:txBody>
            </p:sp>
            <p:sp>
              <p:nvSpPr>
                <p:cNvPr id="12" name="矩形 11"/>
                <p:cNvSpPr/>
                <p:nvPr/>
              </p:nvSpPr>
              <p:spPr>
                <a:xfrm>
                  <a:off x="2574460" y="4961376"/>
                  <a:ext cx="5003984" cy="372907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 b="1"/>
                </a:p>
              </p:txBody>
            </p:sp>
            <p:sp>
              <p:nvSpPr>
                <p:cNvPr id="13" name="矩形 12"/>
                <p:cNvSpPr/>
                <p:nvPr/>
              </p:nvSpPr>
              <p:spPr>
                <a:xfrm>
                  <a:off x="840846" y="5392997"/>
                  <a:ext cx="1665349" cy="372907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/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2574460" y="5392997"/>
                  <a:ext cx="5003984" cy="372907"/>
                </a:xfrm>
                <a:prstGeom prst="rect">
                  <a:avLst/>
                </a:prstGeom>
                <a:solidFill>
                  <a:schemeClr val="accent2">
                    <a:lumMod val="20000"/>
                    <a:lumOff val="8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0" hangingPunct="0">
                    <a:defRPr/>
                  </a:pPr>
                  <a:endParaRPr lang="zh-CN" altLang="en-US"/>
                </a:p>
              </p:txBody>
            </p:sp>
          </p:grpSp>
          <p:sp>
            <p:nvSpPr>
              <p:cNvPr id="17" name="矩形 16"/>
              <p:cNvSpPr/>
              <p:nvPr/>
            </p:nvSpPr>
            <p:spPr bwMode="auto">
              <a:xfrm>
                <a:off x="5181740" y="2800912"/>
                <a:ext cx="1066839" cy="37455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sp>
            <p:nvSpPr>
              <p:cNvPr id="18" name="矩形 17"/>
              <p:cNvSpPr/>
              <p:nvPr/>
            </p:nvSpPr>
            <p:spPr bwMode="auto">
              <a:xfrm>
                <a:off x="5181740" y="3234193"/>
                <a:ext cx="1066839" cy="37297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sp>
            <p:nvSpPr>
              <p:cNvPr id="19" name="矩形 18"/>
              <p:cNvSpPr/>
              <p:nvPr/>
            </p:nvSpPr>
            <p:spPr bwMode="auto">
              <a:xfrm>
                <a:off x="6316845" y="2800912"/>
                <a:ext cx="1786003" cy="374557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sp>
            <p:nvSpPr>
              <p:cNvPr id="20" name="矩形 19"/>
              <p:cNvSpPr/>
              <p:nvPr/>
            </p:nvSpPr>
            <p:spPr bwMode="auto">
              <a:xfrm>
                <a:off x="6316845" y="3234193"/>
                <a:ext cx="1786003" cy="372970"/>
              </a:xfrm>
              <a:prstGeom prst="rect">
                <a:avLst/>
              </a:pr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</p:grpSp>
        <p:grpSp>
          <p:nvGrpSpPr>
            <p:cNvPr id="17416" name="组合 23"/>
            <p:cNvGrpSpPr/>
            <p:nvPr/>
          </p:nvGrpSpPr>
          <p:grpSpPr bwMode="auto">
            <a:xfrm rot="1145478" flipH="1">
              <a:off x="7780602" y="2134327"/>
              <a:ext cx="779463" cy="642938"/>
              <a:chOff x="1117600" y="2724150"/>
              <a:chExt cx="779463" cy="642938"/>
            </a:xfrm>
          </p:grpSpPr>
          <p:sp>
            <p:nvSpPr>
              <p:cNvPr id="22" name="椭圆 21"/>
              <p:cNvSpPr/>
              <p:nvPr/>
            </p:nvSpPr>
            <p:spPr>
              <a:xfrm>
                <a:off x="1739268" y="3199615"/>
                <a:ext cx="161931" cy="16029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sp>
            <p:nvSpPr>
              <p:cNvPr id="23" name="任意多边形 22"/>
              <p:cNvSpPr/>
              <p:nvPr/>
            </p:nvSpPr>
            <p:spPr>
              <a:xfrm rot="559086">
                <a:off x="1124311" y="2719917"/>
                <a:ext cx="739803" cy="538030"/>
              </a:xfrm>
              <a:custGeom>
                <a:avLst/>
                <a:gdLst>
                  <a:gd name="connsiteX0" fmla="*/ 0 w 940412"/>
                  <a:gd name="connsiteY0" fmla="*/ 0 h 795866"/>
                  <a:gd name="connsiteX1" fmla="*/ 296333 w 940412"/>
                  <a:gd name="connsiteY1" fmla="*/ 474133 h 795866"/>
                  <a:gd name="connsiteX2" fmla="*/ 846666 w 940412"/>
                  <a:gd name="connsiteY2" fmla="*/ 499533 h 795866"/>
                  <a:gd name="connsiteX3" fmla="*/ 939800 w 940412"/>
                  <a:gd name="connsiteY3" fmla="*/ 795866 h 795866"/>
                  <a:gd name="connsiteX4" fmla="*/ 939800 w 940412"/>
                  <a:gd name="connsiteY4" fmla="*/ 795866 h 795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40412" h="795866">
                    <a:moveTo>
                      <a:pt x="0" y="0"/>
                    </a:moveTo>
                    <a:cubicBezTo>
                      <a:pt x="77611" y="195439"/>
                      <a:pt x="155222" y="390878"/>
                      <a:pt x="296333" y="474133"/>
                    </a:cubicBezTo>
                    <a:cubicBezTo>
                      <a:pt x="437444" y="557389"/>
                      <a:pt x="739422" y="445911"/>
                      <a:pt x="846666" y="499533"/>
                    </a:cubicBezTo>
                    <a:cubicBezTo>
                      <a:pt x="953910" y="553155"/>
                      <a:pt x="939800" y="795866"/>
                      <a:pt x="939800" y="795866"/>
                    </a:cubicBezTo>
                    <a:lnTo>
                      <a:pt x="939800" y="795866"/>
                    </a:lnTo>
                  </a:path>
                </a:pathLst>
              </a:custGeom>
              <a:noFill/>
              <a:ln>
                <a:solidFill>
                  <a:srgbClr val="00B050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</p:grpSp>
        <p:sp>
          <p:nvSpPr>
            <p:cNvPr id="25" name="文本框 24"/>
            <p:cNvSpPr txBox="1"/>
            <p:nvPr/>
          </p:nvSpPr>
          <p:spPr>
            <a:xfrm>
              <a:off x="1722451" y="2805674"/>
              <a:ext cx="1221534" cy="369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zh-CN" altLang="en-US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访问对象</a:t>
              </a:r>
              <a:endPara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758965" y="3234193"/>
              <a:ext cx="967047" cy="369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zh-CN" altLang="en-US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访问人</a:t>
              </a:r>
              <a:endPara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1758965" y="3669061"/>
              <a:ext cx="967047" cy="369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zh-CN" altLang="en-US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问题一</a:t>
              </a:r>
              <a:endPara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758965" y="4097580"/>
              <a:ext cx="967047" cy="369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zh-CN" altLang="en-US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问题二</a:t>
              </a:r>
              <a:endPara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58965" y="4507054"/>
              <a:ext cx="967047" cy="369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zh-CN" altLang="en-US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问题三</a:t>
              </a:r>
              <a:endPara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0" name="同侧圆角矩形 29"/>
            <p:cNvSpPr/>
            <p:nvPr/>
          </p:nvSpPr>
          <p:spPr bwMode="auto">
            <a:xfrm rot="10800000" flipH="1">
              <a:off x="1365250" y="4960966"/>
              <a:ext cx="6737598" cy="119033"/>
            </a:xfrm>
            <a:prstGeom prst="round2Same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5140464" y="3234193"/>
              <a:ext cx="1221534" cy="369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zh-CN" altLang="en-US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访问时间</a:t>
              </a:r>
              <a:endPara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370661" y="2780280"/>
              <a:ext cx="712561" cy="369241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zh-CN" altLang="en-US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职业</a:t>
              </a:r>
              <a:endPara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413" name="文本框 33"/>
          <p:cNvSpPr txBox="1">
            <a:spLocks noChangeArrowheads="1"/>
          </p:cNvSpPr>
          <p:nvPr/>
        </p:nvSpPr>
        <p:spPr bwMode="auto">
          <a:xfrm>
            <a:off x="1366561" y="1058864"/>
            <a:ext cx="1723549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000">
                <a:latin typeface="楷体" panose="02010609060101010101" pitchFamily="49" charset="-122"/>
                <a:ea typeface="楷体" panose="02010609060101010101" pitchFamily="49" charset="-122"/>
              </a:rPr>
              <a:t>填一填。</a:t>
            </a:r>
            <a:endParaRPr lang="zh-CN" altLang="en-US" sz="3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4" name="矩形 34"/>
          <p:cNvSpPr>
            <a:spLocks noChangeArrowheads="1"/>
          </p:cNvSpPr>
          <p:nvPr/>
        </p:nvSpPr>
        <p:spPr bwMode="auto">
          <a:xfrm>
            <a:off x="1445759" y="4651376"/>
            <a:ext cx="5394311" cy="2215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 eaLnBrk="0" hangingPunct="0">
              <a:lnSpc>
                <a:spcPct val="150000"/>
              </a:lnSpc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小贴士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．可以就职业特点和工作内容，开门见山地提问。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．可以根据自己的疑问，有针对性地提问。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．可以抓住细节，询问工作中的辛苦和烦恼。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</a:pPr>
            <a:endParaRPr lang="zh-CN" altLang="en-US" dirty="0"/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/>
          </a:p>
        </p:txBody>
      </p:sp>
      <p:sp>
        <p:nvSpPr>
          <p:cNvPr id="18435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>
                <a:latin typeface="Times New Roman" panose="02020603050405020304" pitchFamily="18" charset="0"/>
                <a:ea typeface="楷体" panose="02010609060101010101" pitchFamily="49" charset="-122"/>
              </a:rPr>
              <a:t>对父母进行访问后，别忘了整理访问实录，写下自己的感受，与大家一起交流</a:t>
            </a:r>
            <a:r>
              <a:rPr lang="en-US" altLang="zh-CN" sz="3000">
                <a:latin typeface="Times New Roman" panose="02020603050405020304" pitchFamily="18" charset="0"/>
                <a:ea typeface="楷体" panose="02010609060101010101" pitchFamily="49" charset="-122"/>
              </a:rPr>
              <a:t>!</a:t>
            </a:r>
            <a:endParaRPr lang="zh-CN" altLang="en-US" sz="30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21920" y="3200400"/>
            <a:ext cx="3916800" cy="2420938"/>
          </a:xfrm>
          <a:prstGeom prst="rect">
            <a:avLst/>
          </a:prstGeom>
          <a:solidFill>
            <a:srgbClr val="FDF0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866241" y="3324225"/>
            <a:ext cx="1217000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zh-CN" altLang="en-US" sz="2000" b="1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</a:rPr>
              <a:t>访问实录</a:t>
            </a:r>
            <a:endParaRPr lang="zh-CN" altLang="en-US" sz="20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629280" y="4140200"/>
            <a:ext cx="356400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629280" y="4665663"/>
            <a:ext cx="356400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629280" y="5214938"/>
            <a:ext cx="3564000" cy="0"/>
          </a:xfrm>
          <a:prstGeom prst="line">
            <a:avLst/>
          </a:prstGeom>
          <a:ln>
            <a:solidFill>
              <a:schemeClr val="accent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椭圆 11"/>
          <p:cNvSpPr/>
          <p:nvPr/>
        </p:nvSpPr>
        <p:spPr>
          <a:xfrm>
            <a:off x="4838401" y="3182939"/>
            <a:ext cx="3500640" cy="2447925"/>
          </a:xfrm>
          <a:prstGeom prst="ellipse">
            <a:avLst/>
          </a:prstGeom>
          <a:solidFill>
            <a:schemeClr val="bg1"/>
          </a:solidFill>
          <a:ln w="317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18442" name="文本框 12"/>
          <p:cNvSpPr txBox="1">
            <a:spLocks noChangeArrowheads="1"/>
          </p:cNvSpPr>
          <p:nvPr/>
        </p:nvSpPr>
        <p:spPr bwMode="auto">
          <a:xfrm>
            <a:off x="6039361" y="338772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000">
                <a:latin typeface="楷体" panose="02010609060101010101" pitchFamily="49" charset="-122"/>
                <a:ea typeface="楷体" panose="02010609060101010101" pitchFamily="49" charset="-122"/>
              </a:rPr>
              <a:t>我的感受</a:t>
            </a:r>
            <a:endParaRPr lang="zh-CN" altLang="en-US" sz="20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课后活动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459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完成活动一和活动二吧，下节课和同学们进行交流，体会爸爸妈妈的辛苦。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9635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b="1" dirty="0" smtClean="0"/>
              <a:t>第二课时  少给父母添麻烦</a:t>
            </a:r>
            <a:endParaRPr lang="zh-CN" altLang="en-US" sz="3200" b="1" dirty="0"/>
          </a:p>
        </p:txBody>
      </p:sp>
    </p:spTree>
  </p:cSld>
  <p:clrMapOvr>
    <a:masterClrMapping/>
  </p:clrMapOvr>
  <p:transition spd="med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6"/>
          <p:cNvSpPr txBox="1">
            <a:spLocks noChangeArrowheads="1"/>
          </p:cNvSpPr>
          <p:nvPr/>
        </p:nvSpPr>
        <p:spPr bwMode="auto">
          <a:xfrm>
            <a:off x="0" y="2540748"/>
            <a:ext cx="9144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4000" dirty="0">
                <a:latin typeface="Times New Roman" panose="02020603050405020304" pitchFamily="18" charset="0"/>
              </a:rPr>
              <a:t>第一课时 爸爸妈妈多辛苦</a:t>
            </a:r>
            <a:endParaRPr lang="zh-CN" altLang="en-US" sz="40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507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通过上节课的学习和实践，相信大家已经体会到了父母的辛劳。那么，我们能为父母分担什么呢？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21508" name="图片 8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995520" y="4146551"/>
            <a:ext cx="1059840" cy="204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云形标注 10"/>
          <p:cNvSpPr/>
          <p:nvPr/>
        </p:nvSpPr>
        <p:spPr>
          <a:xfrm>
            <a:off x="1676400" y="3636964"/>
            <a:ext cx="4903694" cy="1722437"/>
          </a:xfrm>
          <a:prstGeom prst="cloudCallout">
            <a:avLst>
              <a:gd name="adj1" fmla="val 58847"/>
              <a:gd name="adj2" fmla="val 22799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defRPr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我该怎么做呢？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531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父母要做那么多事，很辛苦。我们都爱父母，也想为他们分担。很多事情我们都帮不上忙，但我们起码能做到管好自己，少给父母添麻烦。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2532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164640" y="3319463"/>
            <a:ext cx="1421280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5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6880" y="3336925"/>
            <a:ext cx="2583360" cy="2255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6" name="文本框 2"/>
          <p:cNvSpPr txBox="1">
            <a:spLocks noChangeArrowheads="1"/>
          </p:cNvSpPr>
          <p:nvPr/>
        </p:nvSpPr>
        <p:spPr bwMode="auto">
          <a:xfrm>
            <a:off x="1013761" y="1912938"/>
            <a:ext cx="17315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宋体" panose="02010600030101010101" pitchFamily="2" charset="-122"/>
              </a:rPr>
              <a:t>学校里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圆角矩形标注 9"/>
          <p:cNvSpPr/>
          <p:nvPr/>
        </p:nvSpPr>
        <p:spPr>
          <a:xfrm>
            <a:off x="2452320" y="2374900"/>
            <a:ext cx="1941120" cy="1282700"/>
          </a:xfrm>
          <a:prstGeom prst="wedgeRoundRectCallout">
            <a:avLst>
              <a:gd name="adj1" fmla="val -35305"/>
              <a:gd name="adj2" fmla="val 75684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我把学习用品带齐，就不会麻烦家人给我送了！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3558" name="图片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35681" y="3016251"/>
            <a:ext cx="2237760" cy="2805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9" name="文本框 11"/>
          <p:cNvSpPr txBox="1">
            <a:spLocks noChangeArrowheads="1"/>
          </p:cNvSpPr>
          <p:nvPr/>
        </p:nvSpPr>
        <p:spPr bwMode="auto">
          <a:xfrm>
            <a:off x="4767840" y="1912938"/>
            <a:ext cx="17315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宋体" panose="02010600030101010101" pitchFamily="2" charset="-122"/>
              </a:rPr>
              <a:t>在家中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圆角矩形标注 12"/>
          <p:cNvSpPr/>
          <p:nvPr/>
        </p:nvSpPr>
        <p:spPr>
          <a:xfrm>
            <a:off x="6580801" y="2144714"/>
            <a:ext cx="2043360" cy="1741487"/>
          </a:xfrm>
          <a:prstGeom prst="wedgeRoundRectCallout">
            <a:avLst>
              <a:gd name="adj1" fmla="val -35305"/>
              <a:gd name="adj2" fmla="val 75684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我不能吃这么多冰糕，不然肚子一疼，家人又得为我操心了！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1680" y="3565526"/>
            <a:ext cx="3398400" cy="254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818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4580" name="图片 5" descr="道德与法治三上正文（送审版）-2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276960" y="4233864"/>
            <a:ext cx="960480" cy="217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/>
          <p:nvPr/>
        </p:nvSpPr>
        <p:spPr>
          <a:xfrm>
            <a:off x="6158880" y="2532063"/>
            <a:ext cx="2649600" cy="1168400"/>
          </a:xfrm>
          <a:prstGeom prst="wedgeRoundRectCallout">
            <a:avLst>
              <a:gd name="adj1" fmla="val -28370"/>
              <a:gd name="adj2" fmla="val 7509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504190" eaLnBrk="0" hangingPunct="0">
              <a:defRPr/>
            </a:pPr>
            <a:r>
              <a:rPr lang="zh-CN" altLang="en-US" sz="2000" dirty="0">
                <a:latin typeface="楷体" panose="02010609060101010101" pitchFamily="49" charset="-122"/>
                <a:ea typeface="楷体" panose="02010609060101010101" pitchFamily="49" charset="-122"/>
              </a:rPr>
              <a:t>你有过类似的情况吗？你认为怎样做才是管好自己呢？</a:t>
            </a:r>
            <a:endParaRPr lang="en-US" altLang="zh-CN" sz="2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582" name="文本框 5"/>
          <p:cNvSpPr txBox="1">
            <a:spLocks noChangeArrowheads="1"/>
          </p:cNvSpPr>
          <p:nvPr/>
        </p:nvSpPr>
        <p:spPr bwMode="auto">
          <a:xfrm>
            <a:off x="1013761" y="1912938"/>
            <a:ext cx="17315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玩耍时</a:t>
            </a:r>
            <a:r>
              <a:rPr lang="en-US" altLang="zh-CN" sz="2400" b="1" dirty="0"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endParaRPr lang="zh-CN" altLang="en-US" sz="2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1360800" y="2370139"/>
            <a:ext cx="1941120" cy="1201737"/>
          </a:xfrm>
          <a:prstGeom prst="wedgeRoundRectCallout">
            <a:avLst>
              <a:gd name="adj1" fmla="val -35305"/>
              <a:gd name="adj2" fmla="val 75684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小亮，别走，你在我们家再玩一会儿吧！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圆角矩形标注 8"/>
          <p:cNvSpPr/>
          <p:nvPr/>
        </p:nvSpPr>
        <p:spPr>
          <a:xfrm>
            <a:off x="3372480" y="1970089"/>
            <a:ext cx="1712160" cy="1201737"/>
          </a:xfrm>
          <a:prstGeom prst="wedgeRoundRectCallout">
            <a:avLst>
              <a:gd name="adj1" fmla="val -35305"/>
              <a:gd name="adj2" fmla="val 75684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不行！回家晚了，家人会担心的！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603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相信我们每个人都不想给父母添麻烦，只是有时候不能从父母的角度想问题，无意中给他们增添了麻烦</a:t>
            </a:r>
            <a:r>
              <a:rPr lang="en-US" altLang="zh-CN" sz="2800">
                <a:latin typeface="Times New Roman" panose="02020603050405020304" pitchFamily="18" charset="0"/>
                <a:ea typeface="楷体" panose="02010609060101010101" pitchFamily="49" charset="-122"/>
              </a:rPr>
              <a:t>……</a:t>
            </a: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7" name="圆角矩形标注 6"/>
          <p:cNvSpPr/>
          <p:nvPr/>
        </p:nvSpPr>
        <p:spPr>
          <a:xfrm>
            <a:off x="6429600" y="2782889"/>
            <a:ext cx="1895040" cy="1201737"/>
          </a:xfrm>
          <a:prstGeom prst="wedgeRoundRectCallout">
            <a:avLst>
              <a:gd name="adj1" fmla="val -35305"/>
              <a:gd name="adj2" fmla="val 75684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你儿子真不懂事，把新种的菜苗踩坏了！</a:t>
            </a:r>
            <a:endParaRPr lang="zh-CN" altLang="en-US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5605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368321" y="4205289"/>
            <a:ext cx="3235680" cy="2517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文本框 2"/>
          <p:cNvSpPr txBox="1">
            <a:spLocks noChangeArrowheads="1"/>
          </p:cNvSpPr>
          <p:nvPr/>
        </p:nvSpPr>
        <p:spPr bwMode="auto">
          <a:xfrm>
            <a:off x="1175040" y="2874963"/>
            <a:ext cx="387792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嘉伟在邻居家的菜地边踢足球，把菜苗踩倒了一大片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" name="云形标注 3"/>
          <p:cNvSpPr/>
          <p:nvPr/>
        </p:nvSpPr>
        <p:spPr>
          <a:xfrm>
            <a:off x="1244161" y="3776664"/>
            <a:ext cx="3241440" cy="1449387"/>
          </a:xfrm>
          <a:prstGeom prst="cloudCallout">
            <a:avLst>
              <a:gd name="adj1" fmla="val 34515"/>
              <a:gd name="adj2" fmla="val 64113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defRPr/>
            </a:pP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嘉伟的爸爸这时可能</a:t>
            </a:r>
            <a:r>
              <a:rPr lang="en-US" altLang="zh-CN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，如果嘉伟能</a:t>
            </a:r>
            <a:r>
              <a:rPr lang="en-US" altLang="zh-CN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就好了。</a:t>
            </a:r>
            <a:endParaRPr lang="zh-CN" altLang="en-US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5712481" y="1770063"/>
            <a:ext cx="1919520" cy="520700"/>
          </a:xfrm>
          <a:prstGeom prst="wedgeRoundRectCallout">
            <a:avLst>
              <a:gd name="adj1" fmla="val -17705"/>
              <a:gd name="adj2" fmla="val 96785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just" eaLnBrk="0" hangingPunct="0">
              <a:lnSpc>
                <a:spcPct val="150000"/>
              </a:lnSpc>
              <a:defRPr/>
            </a:pP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苦死了，我不吃！</a:t>
            </a:r>
            <a:endParaRPr lang="zh-CN" altLang="en-US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628" name="文本框 9"/>
          <p:cNvSpPr txBox="1">
            <a:spLocks noChangeArrowheads="1"/>
          </p:cNvSpPr>
          <p:nvPr/>
        </p:nvSpPr>
        <p:spPr bwMode="auto">
          <a:xfrm>
            <a:off x="1175040" y="1800225"/>
            <a:ext cx="387792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楠楠生病了，爸爸帮她拿药，倒好了水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云形标注 11"/>
          <p:cNvSpPr/>
          <p:nvPr/>
        </p:nvSpPr>
        <p:spPr>
          <a:xfrm>
            <a:off x="1105921" y="3065464"/>
            <a:ext cx="3241440" cy="1449387"/>
          </a:xfrm>
          <a:prstGeom prst="cloudCallout">
            <a:avLst>
              <a:gd name="adj1" fmla="val 34515"/>
              <a:gd name="adj2" fmla="val 64113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defRPr/>
            </a:pP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楠楠的爸爸刺客心情会</a:t>
            </a:r>
            <a:r>
              <a:rPr lang="en-US" altLang="zh-CN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，如果楠楠能</a:t>
            </a:r>
            <a:r>
              <a:rPr lang="en-US" altLang="zh-CN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就好了。</a:t>
            </a:r>
            <a:endParaRPr lang="zh-CN" altLang="en-US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6630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12481" y="2206625"/>
            <a:ext cx="2612160" cy="2617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651" name="文本框 4"/>
          <p:cNvSpPr txBox="1">
            <a:spLocks noChangeArrowheads="1"/>
          </p:cNvSpPr>
          <p:nvPr/>
        </p:nvSpPr>
        <p:spPr bwMode="auto">
          <a:xfrm>
            <a:off x="1175040" y="1800225"/>
            <a:ext cx="3877920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4572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王鑫背着父母用压岁钱买了复读机，用后又觉得不合适</a:t>
            </a:r>
            <a:r>
              <a:rPr lang="en-US" altLang="zh-CN" sz="200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0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云形标注 5"/>
          <p:cNvSpPr/>
          <p:nvPr/>
        </p:nvSpPr>
        <p:spPr>
          <a:xfrm>
            <a:off x="1105921" y="3065464"/>
            <a:ext cx="3517920" cy="1449387"/>
          </a:xfrm>
          <a:prstGeom prst="cloudCallout">
            <a:avLst>
              <a:gd name="adj1" fmla="val 34515"/>
              <a:gd name="adj2" fmla="val 64113"/>
            </a:avLst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57200" algn="just" eaLnBrk="0" hangingPunct="0">
              <a:defRPr/>
            </a:pP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这会给妈妈们带来的麻烦是</a:t>
            </a:r>
            <a:r>
              <a:rPr lang="en-US" altLang="zh-CN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，如果王鑫能</a:t>
            </a:r>
            <a:r>
              <a:rPr lang="en-US" altLang="zh-CN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就好了。</a:t>
            </a:r>
            <a:endParaRPr lang="zh-CN" altLang="en-US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7653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81920" y="3065463"/>
            <a:ext cx="2888640" cy="2151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5623201" y="1574801"/>
            <a:ext cx="2088000" cy="1173163"/>
          </a:xfrm>
          <a:prstGeom prst="wedgeRoundRectCallout">
            <a:avLst>
              <a:gd name="adj1" fmla="val 31469"/>
              <a:gd name="adj2" fmla="val 75548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妈妈，这个复读机不好用，你去帮我退掉吧！</a:t>
            </a:r>
            <a:endParaRPr lang="zh-CN" altLang="en-US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/>
          </a:p>
        </p:txBody>
      </p:sp>
      <p:sp>
        <p:nvSpPr>
          <p:cNvPr id="28675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>
                <a:latin typeface="Times New Roman" panose="02020603050405020304" pitchFamily="18" charset="0"/>
                <a:ea typeface="楷体" panose="02010609060101010101" pitchFamily="49" charset="-122"/>
              </a:rPr>
              <a:t>我们不经意的一句话或一个举动，都有可能使父母徒增烦恼。要为父母分忧解愁，就从做一个懂事的孩子开始吧？</a:t>
            </a:r>
            <a:endParaRPr lang="zh-CN" altLang="en-US" sz="30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28676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108160" y="4473575"/>
            <a:ext cx="2223360" cy="212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4"/>
          <p:cNvSpPr/>
          <p:nvPr/>
        </p:nvSpPr>
        <p:spPr>
          <a:xfrm>
            <a:off x="607681" y="3298825"/>
            <a:ext cx="3820884" cy="1174750"/>
          </a:xfrm>
          <a:prstGeom prst="wedgeRoundRectCallout">
            <a:avLst>
              <a:gd name="adj1" fmla="val -6911"/>
              <a:gd name="adj2" fmla="val 80598"/>
              <a:gd name="adj3" fmla="val 16667"/>
            </a:avLst>
          </a:prstGeom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爸爸妈妈，我做完作业陪奶奶去楼下小花园散步，奶奶可高兴了，以后我要天天陪奶奶散步！</a:t>
            </a:r>
            <a:endParaRPr lang="zh-CN" altLang="en-US" dirty="0">
              <a:solidFill>
                <a:schemeClr val="accent6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8678" name="图片 1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495200" y="4435475"/>
            <a:ext cx="1088640" cy="216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圆角矩形标注 6"/>
          <p:cNvSpPr/>
          <p:nvPr/>
        </p:nvSpPr>
        <p:spPr bwMode="auto">
          <a:xfrm>
            <a:off x="5620871" y="3209925"/>
            <a:ext cx="2431609" cy="1352550"/>
          </a:xfrm>
          <a:prstGeom prst="wedgeRoundRectCallout">
            <a:avLst>
              <a:gd name="adj1" fmla="val 21872"/>
              <a:gd name="adj2" fmla="val 78725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如果张小宇能坚持每天陪奶奶散步，父母会感到</a:t>
            </a:r>
            <a:r>
              <a:rPr lang="en-US" altLang="zh-CN" dirty="0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dirty="0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/>
          </a:p>
        </p:txBody>
      </p:sp>
      <p:sp>
        <p:nvSpPr>
          <p:cNvPr id="29699" name="内容占位符 2"/>
          <p:cNvSpPr txBox="1">
            <a:spLocks noChangeArrowheads="1"/>
          </p:cNvSpPr>
          <p:nvPr/>
        </p:nvSpPr>
        <p:spPr bwMode="auto">
          <a:xfrm>
            <a:off x="305280" y="1046163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>
                <a:latin typeface="Times New Roman" panose="02020603050405020304" pitchFamily="18" charset="0"/>
                <a:ea typeface="楷体" panose="02010609060101010101" pitchFamily="49" charset="-122"/>
              </a:rPr>
              <a:t>我们已经长大了，如果我们能做得更好，父母就可以少为我们操心</a:t>
            </a:r>
            <a:endParaRPr lang="zh-CN" altLang="en-US" sz="30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06880" y="2590801"/>
            <a:ext cx="7971840" cy="1947863"/>
          </a:xfrm>
          <a:prstGeom prst="rect">
            <a:avLst/>
          </a:prstGeom>
          <a:solidFill>
            <a:srgbClr val="FDF0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506881" y="2630488"/>
            <a:ext cx="8520281" cy="193899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如果早上我们按时起床，父母就可以</a:t>
            </a: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_________________________________</a:t>
            </a:r>
            <a:endParaRPr lang="en-US" altLang="zh-CN" sz="2000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如果我会自己洗衣服、整理房间，父母就可以</a:t>
            </a: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</a:t>
            </a:r>
            <a:endParaRPr lang="en-US" altLang="zh-CN" sz="2000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如果放学后我又快又好地把作业做完，父母就可以</a:t>
            </a: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_____________________</a:t>
            </a:r>
            <a:endParaRPr lang="en-US" altLang="zh-CN" sz="2000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0" hangingPunct="0">
              <a:lnSpc>
                <a:spcPct val="150000"/>
              </a:lnSpc>
              <a:defRPr/>
            </a:pP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如果我会</a:t>
            </a: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___________________</a:t>
            </a:r>
            <a:r>
              <a:rPr lang="zh-CN" altLang="en-US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，父母就可以</a:t>
            </a:r>
            <a:r>
              <a:rPr lang="en-US" altLang="zh-CN" sz="2000" dirty="0">
                <a:solidFill>
                  <a:schemeClr val="accent6">
                    <a:lumMod val="75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__________________________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9702" name="图片 5" descr="道德与法治三上正文（送审版）-2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132321" y="5116514"/>
            <a:ext cx="1200960" cy="152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圆角矩形标注 10"/>
          <p:cNvSpPr/>
          <p:nvPr/>
        </p:nvSpPr>
        <p:spPr bwMode="auto">
          <a:xfrm>
            <a:off x="4371840" y="5595939"/>
            <a:ext cx="2321280" cy="809625"/>
          </a:xfrm>
          <a:prstGeom prst="wedgeRoundRectCallout">
            <a:avLst>
              <a:gd name="adj1" fmla="val 62978"/>
              <a:gd name="adj2" fmla="val -35336"/>
              <a:gd name="adj3" fmla="val 16667"/>
            </a:avLst>
          </a:prstGeom>
          <a:ln>
            <a:solidFill>
              <a:srgbClr val="3F324E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indent="457200" algn="just" eaLnBrk="0" hangingPunct="0">
              <a:lnSpc>
                <a:spcPct val="150000"/>
              </a:lnSpc>
              <a:defRPr/>
            </a:pPr>
            <a:r>
              <a:rPr lang="zh-CN" altLang="en-US">
                <a:solidFill>
                  <a:srgbClr val="3F324E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把这些设想变成实际行动吧！</a:t>
            </a:r>
            <a:endParaRPr lang="zh-CN" altLang="en-US">
              <a:solidFill>
                <a:srgbClr val="3F324E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723" name="矩形 1"/>
          <p:cNvSpPr>
            <a:spLocks noChangeArrowheads="1"/>
          </p:cNvSpPr>
          <p:nvPr/>
        </p:nvSpPr>
        <p:spPr bwMode="auto">
          <a:xfrm>
            <a:off x="2283840" y="2090738"/>
            <a:ext cx="457056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0" hangingPunct="0">
              <a:lnSpc>
                <a:spcPct val="150000"/>
              </a:lnSpc>
              <a:spcAft>
                <a:spcPts val="1200"/>
              </a:spcAft>
            </a:pPr>
            <a:r>
              <a:rPr lang="zh-CN" altLang="en-US" sz="2800" b="1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游子吟</a:t>
            </a:r>
            <a:endParaRPr lang="en-US" altLang="zh-CN" sz="2800" b="1" dirty="0">
              <a:solidFill>
                <a:srgbClr val="3333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en-US" altLang="zh-CN" sz="16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6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作者</a:t>
            </a:r>
            <a:r>
              <a:rPr lang="en-US" altLang="zh-CN" sz="16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16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孟郊</a:t>
            </a:r>
            <a:r>
              <a:rPr lang="en-US" altLang="zh-CN" sz="16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【</a:t>
            </a:r>
            <a:r>
              <a:rPr lang="zh-CN" altLang="en-US" sz="16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朝代</a:t>
            </a:r>
            <a:r>
              <a:rPr lang="en-US" altLang="zh-CN" sz="16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】</a:t>
            </a:r>
            <a:r>
              <a:rPr lang="zh-CN" altLang="en-US" sz="16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唐</a:t>
            </a:r>
            <a:endParaRPr lang="zh-CN" altLang="en-US" sz="1600" dirty="0">
              <a:solidFill>
                <a:srgbClr val="2673DB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慈母手中线，游子身上衣。</a:t>
            </a:r>
            <a:endParaRPr lang="zh-CN" altLang="en-US" sz="2800" dirty="0">
              <a:solidFill>
                <a:srgbClr val="3333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临行密密缝，意恐迟迟归。</a:t>
            </a:r>
            <a:endParaRPr lang="zh-CN" altLang="en-US" sz="2800" dirty="0">
              <a:solidFill>
                <a:srgbClr val="3333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algn="ctr" eaLnBrk="0" hangingPunct="0">
              <a:lnSpc>
                <a:spcPct val="150000"/>
              </a:lnSpc>
            </a:pPr>
            <a:r>
              <a:rPr lang="zh-CN" altLang="en-US" sz="2800" dirty="0">
                <a:solidFill>
                  <a:srgbClr val="333333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谁言寸草心，报得三春晖。</a:t>
            </a:r>
            <a:endParaRPr lang="zh-CN" altLang="en-US" sz="2800" dirty="0">
              <a:solidFill>
                <a:srgbClr val="333333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新知导入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099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我们在上学时，父母在工作。我们放学了，父母还要照顾我们。在我们的眼里，父母像是超人，在忙碌的身影中为我们撑起了一片快乐成长的蓝天。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课后活动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747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211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为自己做个作息时间表吧。设计的时候征询父母的意见，想一想该怎么设计这个时间表才能更好地分担父母的辛劳</a:t>
            </a:r>
            <a:r>
              <a:rPr lang="zh-CN" altLang="en-US" sz="3000" dirty="0" smtClean="0">
                <a:latin typeface="Times New Roman" panose="02020603050405020304" pitchFamily="18" charset="0"/>
                <a:ea typeface="楷体" panose="02010609060101010101" pitchFamily="49" charset="-122"/>
              </a:rPr>
              <a:t>。 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31748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665441" y="3108325"/>
            <a:ext cx="3913920" cy="376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内容占位符 2"/>
          <p:cNvSpPr txBox="1">
            <a:spLocks noChangeArrowheads="1"/>
          </p:cNvSpPr>
          <p:nvPr/>
        </p:nvSpPr>
        <p:spPr bwMode="auto">
          <a:xfrm>
            <a:off x="4854241" y="2347914"/>
            <a:ext cx="3578400" cy="1082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62738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一天只有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24</a:t>
            </a:r>
            <a:r>
              <a:rPr lang="zh-CN" altLang="en-US" sz="2400" dirty="0">
                <a:latin typeface="楷体" panose="02010609060101010101" pitchFamily="49" charset="-122"/>
                <a:ea typeface="楷体" panose="02010609060101010101" pitchFamily="49" charset="-122"/>
              </a:rPr>
              <a:t>个小时，从早到晚，父母总在忙碌，为工作努力，为生活奔波，为我们操心</a:t>
            </a:r>
            <a:r>
              <a:rPr lang="en-US" altLang="zh-CN" sz="24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5124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48481" y="1835150"/>
            <a:ext cx="2928960" cy="319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147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203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just"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让我们了解父母都在做些什么，试着体会他们的辛劳吧</a:t>
            </a:r>
            <a:r>
              <a:rPr lang="en-US" altLang="zh-CN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!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520005" y="2786501"/>
            <a:ext cx="1734715" cy="18866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82589" y="2721099"/>
            <a:ext cx="1790237" cy="19520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520005" y="4905896"/>
            <a:ext cx="1734715" cy="179662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982589" y="4905896"/>
            <a:ext cx="1790237" cy="17790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171" name="内容占位符 2"/>
          <p:cNvSpPr txBox="1">
            <a:spLocks noChangeArrowheads="1"/>
          </p:cNvSpPr>
          <p:nvPr/>
        </p:nvSpPr>
        <p:spPr bwMode="auto">
          <a:xfrm>
            <a:off x="300961" y="1271588"/>
            <a:ext cx="85377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64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活动一：小调查</a:t>
            </a:r>
            <a:endParaRPr lang="en-US" altLang="zh-CN" sz="3000" dirty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父母在忙什么</a:t>
            </a:r>
            <a:endParaRPr lang="zh-CN" altLang="en-US" sz="3000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170721" y="2755901"/>
          <a:ext cx="6095522" cy="2795293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547878"/>
                <a:gridCol w="1136911"/>
                <a:gridCol w="1136911"/>
                <a:gridCol w="1136911"/>
                <a:gridCol w="1136911"/>
              </a:tblGrid>
              <a:tr h="961497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时间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 anchor="ctr">
                    <a:solidFill>
                      <a:srgbClr val="93CCC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>
                    <a:solidFill>
                      <a:srgbClr val="93CCC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>
                    <a:solidFill>
                      <a:srgbClr val="93CCC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>
                    <a:solidFill>
                      <a:srgbClr val="93CCC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>
                    <a:solidFill>
                      <a:srgbClr val="93CCC0"/>
                    </a:solidFill>
                  </a:tcPr>
                </a:tc>
              </a:tr>
              <a:tr h="37077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父母在忙什么</a:t>
                      </a:r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 anchor="ctr"/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/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/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/>
                </a:tc>
                <a:tc>
                  <a:txBody>
                    <a:bodyPr/>
                    <a:lstStyle/>
                    <a:p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/>
                </a:tc>
              </a:tr>
              <a:tr h="118868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我的发现</a:t>
                      </a:r>
                      <a:endParaRPr lang="zh-CN" altLang="en-US" sz="180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 anchor="ctr">
                    <a:solidFill>
                      <a:srgbClr val="FFE8CB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我发现每天父母最忙的时间是</a:t>
                      </a:r>
                      <a:r>
                        <a:rPr lang="en-US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en-US" altLang="zh-CN" sz="1800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我发现每天比我起得早的事</a:t>
                      </a:r>
                      <a:r>
                        <a:rPr lang="en-US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睡得晚的是</a:t>
                      </a:r>
                      <a:r>
                        <a:rPr lang="en-US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en-US" altLang="zh-CN" sz="1800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我发现每天父母下班后，还要在家做</a:t>
                      </a:r>
                      <a:r>
                        <a:rPr lang="en-US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en-US" altLang="zh-CN" sz="1800" dirty="0" smtClean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  <a:p>
                      <a:r>
                        <a:rPr lang="zh-CN" altLang="en-US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我发现</a:t>
                      </a:r>
                      <a:r>
                        <a:rPr lang="en-US" altLang="zh-CN" sz="1800" dirty="0" smtClean="0">
                          <a:latin typeface="楷体" panose="02010609060101010101" pitchFamily="49" charset="-122"/>
                          <a:ea typeface="楷体" panose="02010609060101010101" pitchFamily="49" charset="-122"/>
                        </a:rPr>
                        <a:t>……</a:t>
                      </a:r>
                      <a:endParaRPr lang="zh-CN" altLang="en-US" sz="1800" dirty="0">
                        <a:latin typeface="楷体" panose="02010609060101010101" pitchFamily="49" charset="-122"/>
                        <a:ea typeface="楷体" panose="02010609060101010101" pitchFamily="49" charset="-122"/>
                      </a:endParaRPr>
                    </a:p>
                  </a:txBody>
                  <a:tcPr marL="82938" marR="82938" marT="45712" marB="45712">
                    <a:solidFill>
                      <a:srgbClr val="FFE8CB"/>
                    </a:solidFill>
                  </a:tcPr>
                </a:tc>
                <a:tc hMerge="1"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DF"/>
                    </a:solidFill>
                  </a:tcPr>
                </a:tc>
                <a:tc hMerge="1"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DF"/>
                    </a:solidFill>
                  </a:tcPr>
                </a:tc>
                <a:tc hMerge="1"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DF0DF"/>
                    </a:solidFill>
                  </a:tcPr>
                </a:tc>
              </a:tr>
            </a:tbl>
          </a:graphicData>
        </a:graphic>
      </p:graphicFrame>
      <p:pic>
        <p:nvPicPr>
          <p:cNvPr id="7195" name="图片 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973600" y="2924176"/>
            <a:ext cx="59760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6" name="图片 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125600" y="2924176"/>
            <a:ext cx="59760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7" name="图片 1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276161" y="2924176"/>
            <a:ext cx="59760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98" name="图片 13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428161" y="2924176"/>
            <a:ext cx="597600" cy="65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6"/>
          <p:cNvGrpSpPr/>
          <p:nvPr/>
        </p:nvGrpSpPr>
        <p:grpSpPr bwMode="auto">
          <a:xfrm>
            <a:off x="3913920" y="4884738"/>
            <a:ext cx="4488480" cy="1973262"/>
            <a:chOff x="4314503" y="4885267"/>
            <a:chExt cx="4948030" cy="1972733"/>
          </a:xfrm>
        </p:grpSpPr>
        <p:pic>
          <p:nvPicPr>
            <p:cNvPr id="7200" name="图片 4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314503" y="5490208"/>
              <a:ext cx="1446855" cy="1367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云形标注 5"/>
            <p:cNvSpPr/>
            <p:nvPr/>
          </p:nvSpPr>
          <p:spPr>
            <a:xfrm>
              <a:off x="5817803" y="4885267"/>
              <a:ext cx="3444730" cy="1558507"/>
            </a:xfrm>
            <a:prstGeom prst="cloudCallout">
              <a:avLst>
                <a:gd name="adj1" fmla="val -48971"/>
                <a:gd name="adj2" fmla="val 84986"/>
              </a:avLst>
            </a:prstGeom>
            <a:solidFill>
              <a:schemeClr val="bg1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0" hangingPunct="0">
                <a:defRPr/>
              </a:pPr>
              <a:r>
                <a:rPr lang="zh-CN" altLang="en-US" dirty="0">
                  <a:solidFill>
                    <a:schemeClr val="accent6">
                      <a:lumMod val="50000"/>
                    </a:schemeClr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当和父母在一起时，你留意过他们在忙些什么吗？仔细观察，体会他们的辛苦。</a:t>
              </a:r>
              <a:endParaRPr lang="zh-CN" altLang="en-US" dirty="0">
                <a:solidFill>
                  <a:schemeClr val="accent6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413280" y="1752600"/>
            <a:ext cx="8323200" cy="457200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pic>
        <p:nvPicPr>
          <p:cNvPr id="8196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291680" y="1147764"/>
            <a:ext cx="158832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/>
          <p:nvPr/>
        </p:nvSpPr>
        <p:spPr>
          <a:xfrm>
            <a:off x="668161" y="1816100"/>
            <a:ext cx="7895520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indent="288290" algn="ctr" eaLnBrk="0" hangingPunct="0">
              <a:lnSpc>
                <a:spcPct val="150000"/>
              </a:lnSpc>
              <a:defRPr/>
            </a:pPr>
            <a:r>
              <a:rPr lang="zh-CN" altLang="en-US" sz="2000" b="1" dirty="0">
                <a:latin typeface="楷体" panose="02010609060101010101" pitchFamily="49" charset="-122"/>
                <a:ea typeface="楷体" panose="02010609060101010101" pitchFamily="49" charset="-122"/>
              </a:rPr>
              <a:t>爸爸，您辛苦啦！</a:t>
            </a:r>
            <a:endParaRPr lang="zh-CN" altLang="en-US" sz="20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31800" eaLnBrk="0" hangingPunct="0">
              <a:lnSpc>
                <a:spcPct val="150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星期一清早，爸爸像往常一样骑车送我去上学。一路上，自行车在坑洼不平的道路上颠得厉害，爸爸不停地叮嘱我：“小娟，抓紧啦，当心摔着！”我拽住爸爸的衣角，猛然间发现这件衣服他已经穿了那么久，因为洗的次数太多，衣角早已发白、起毛。爸爸一直踩着自行车，看到他吃力的样子，我不由得鼻子一酸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en-US" altLang="zh-CN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31800" eaLnBrk="0" hangingPunct="0">
              <a:lnSpc>
                <a:spcPct val="150000"/>
              </a:lnSpc>
              <a:defRPr/>
            </a:pP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在我的记忆中，爸爸永远是忙忙碌碌的。妈妈的身体很不好，因此，照顾我的重任就落在了爸爸的肩上。爸爸上班得地方离家很远，每天早上为了赶在上班前给我做早饭，送我去上学，她总是天不亮就起床。下午放学时，他又会准时出现在学校门口，接我回家，辅导我学习。除此之外，还要做晚饭、打扫卫生、照顾妈妈</a:t>
            </a:r>
            <a:r>
              <a:rPr lang="en-US" altLang="zh-CN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dirty="0">
                <a:latin typeface="楷体" panose="02010609060101010101" pitchFamily="49" charset="-122"/>
                <a:ea typeface="楷体" panose="02010609060101010101" pitchFamily="49" charset="-122"/>
              </a:rPr>
              <a:t>等忙完这一切，爸爸早已累得筋疲力尽。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9219" name="图片 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98080" y="3184525"/>
            <a:ext cx="1821600" cy="3614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圆角矩形标注 8"/>
          <p:cNvSpPr/>
          <p:nvPr/>
        </p:nvSpPr>
        <p:spPr>
          <a:xfrm>
            <a:off x="3087361" y="1365250"/>
            <a:ext cx="3172320" cy="1411288"/>
          </a:xfrm>
          <a:prstGeom prst="wedgeRoundRectCallout">
            <a:avLst>
              <a:gd name="adj1" fmla="val 36645"/>
              <a:gd name="adj2" fmla="val 7356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indent="627380" eaLnBrk="0" hangingPunct="0">
              <a:defRPr/>
            </a:pPr>
            <a:r>
              <a:rPr lang="zh-CN" altLang="en-US" sz="2400">
                <a:latin typeface="楷体" panose="02010609060101010101" pitchFamily="49" charset="-122"/>
                <a:ea typeface="楷体" panose="02010609060101010101" pitchFamily="49" charset="-122"/>
              </a:rPr>
              <a:t>你从哪里感受到小娟爸爸的辛苦。</a:t>
            </a:r>
            <a:endParaRPr lang="zh-CN" altLang="en-US" sz="240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标题 1"/>
          <p:cNvSpPr>
            <a:spLocks noGrp="1" noChangeArrowheads="1"/>
          </p:cNvSpPr>
          <p:nvPr>
            <p:ph type="title"/>
          </p:nvPr>
        </p:nvSpPr>
        <p:spPr>
          <a:xfrm>
            <a:off x="110880" y="236539"/>
            <a:ext cx="8928000" cy="485775"/>
          </a:xfrm>
        </p:spPr>
        <p:txBody>
          <a:bodyPr rtlCol="0" anchor="t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探究新知</a:t>
            </a:r>
            <a:endParaRPr lang="zh-CN" altLang="en-US" smtClean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内容占位符 2"/>
          <p:cNvSpPr txBox="1">
            <a:spLocks noChangeArrowheads="1"/>
          </p:cNvSpPr>
          <p:nvPr/>
        </p:nvSpPr>
        <p:spPr bwMode="auto">
          <a:xfrm>
            <a:off x="300960" y="1000125"/>
            <a:ext cx="8062560" cy="79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indent="80518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defTabSz="96393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defTabSz="96393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solidFill>
                  <a:srgbClr val="00B0F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活动二：跟着爸妈去工作</a:t>
            </a:r>
            <a:endParaRPr lang="en-US" altLang="zh-CN" sz="3000" dirty="0">
              <a:solidFill>
                <a:srgbClr val="00B0F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 hangingPunct="1"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3000" dirty="0">
                <a:latin typeface="Times New Roman" panose="02020603050405020304" pitchFamily="18" charset="0"/>
                <a:ea typeface="楷体" panose="02010609060101010101" pitchFamily="49" charset="-122"/>
              </a:rPr>
              <a:t>父母在家里的辛劳，我们可以看得到。他们工作时</a:t>
            </a:r>
            <a:r>
              <a:rPr lang="en-US" altLang="zh-CN" sz="3000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0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5972252" y="3188332"/>
            <a:ext cx="1546367" cy="166666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61376" y="3035098"/>
            <a:ext cx="1684751" cy="17561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474" y="3072902"/>
            <a:ext cx="1644772" cy="168057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name="波波">
  <a:themeElements>
    <a:clrScheme name="时尚健身模板 3">
      <a:dk1>
        <a:srgbClr val="000000"/>
      </a:dk1>
      <a:lt1>
        <a:srgbClr val="FFFFFF"/>
      </a:lt1>
      <a:dk2>
        <a:srgbClr val="C889CD"/>
      </a:dk2>
      <a:lt2>
        <a:srgbClr val="DED9CC"/>
      </a:lt2>
      <a:accent1>
        <a:srgbClr val="72AFD8"/>
      </a:accent1>
      <a:accent2>
        <a:srgbClr val="80CAB1"/>
      </a:accent2>
      <a:accent3>
        <a:srgbClr val="FFFFFF"/>
      </a:accent3>
      <a:accent4>
        <a:srgbClr val="000000"/>
      </a:accent4>
      <a:accent5>
        <a:srgbClr val="BCD4E9"/>
      </a:accent5>
      <a:accent6>
        <a:srgbClr val="73B7A0"/>
      </a:accent6>
      <a:hlink>
        <a:srgbClr val="E1995D"/>
      </a:hlink>
      <a:folHlink>
        <a:srgbClr val="E58790"/>
      </a:folHlink>
    </a:clrScheme>
    <a:fontScheme name="时尚健身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时尚健身模板 1">
        <a:dk1>
          <a:srgbClr val="000000"/>
        </a:dk1>
        <a:lt1>
          <a:srgbClr val="FFFFFF"/>
        </a:lt1>
        <a:dk2>
          <a:srgbClr val="5EB2B6"/>
        </a:dk2>
        <a:lt2>
          <a:srgbClr val="DED9CC"/>
        </a:lt2>
        <a:accent1>
          <a:srgbClr val="9FD56D"/>
        </a:accent1>
        <a:accent2>
          <a:srgbClr val="F4BC72"/>
        </a:accent2>
        <a:accent3>
          <a:srgbClr val="FFFFFF"/>
        </a:accent3>
        <a:accent4>
          <a:srgbClr val="000000"/>
        </a:accent4>
        <a:accent5>
          <a:srgbClr val="CDE7BA"/>
        </a:accent5>
        <a:accent6>
          <a:srgbClr val="DDAA67"/>
        </a:accent6>
        <a:hlink>
          <a:srgbClr val="F18FAB"/>
        </a:hlink>
        <a:folHlink>
          <a:srgbClr val="84A3E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时尚健身模板 2">
        <a:dk1>
          <a:srgbClr val="000000"/>
        </a:dk1>
        <a:lt1>
          <a:srgbClr val="FFFFFF"/>
        </a:lt1>
        <a:dk2>
          <a:srgbClr val="EA9148"/>
        </a:dk2>
        <a:lt2>
          <a:srgbClr val="DED9CC"/>
        </a:lt2>
        <a:accent1>
          <a:srgbClr val="E878C8"/>
        </a:accent1>
        <a:accent2>
          <a:srgbClr val="7DD7E9"/>
        </a:accent2>
        <a:accent3>
          <a:srgbClr val="FFFFFF"/>
        </a:accent3>
        <a:accent4>
          <a:srgbClr val="000000"/>
        </a:accent4>
        <a:accent5>
          <a:srgbClr val="F2BEE0"/>
        </a:accent5>
        <a:accent6>
          <a:srgbClr val="71C3D3"/>
        </a:accent6>
        <a:hlink>
          <a:srgbClr val="98E8B3"/>
        </a:hlink>
        <a:folHlink>
          <a:srgbClr val="E6C68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时尚健身模板 3">
        <a:dk1>
          <a:srgbClr val="000000"/>
        </a:dk1>
        <a:lt1>
          <a:srgbClr val="FFFFFF"/>
        </a:lt1>
        <a:dk2>
          <a:srgbClr val="C889CD"/>
        </a:dk2>
        <a:lt2>
          <a:srgbClr val="DED9CC"/>
        </a:lt2>
        <a:accent1>
          <a:srgbClr val="72AFD8"/>
        </a:accent1>
        <a:accent2>
          <a:srgbClr val="80CAB1"/>
        </a:accent2>
        <a:accent3>
          <a:srgbClr val="FFFFFF"/>
        </a:accent3>
        <a:accent4>
          <a:srgbClr val="000000"/>
        </a:accent4>
        <a:accent5>
          <a:srgbClr val="BCD4E9"/>
        </a:accent5>
        <a:accent6>
          <a:srgbClr val="73B7A0"/>
        </a:accent6>
        <a:hlink>
          <a:srgbClr val="E1995D"/>
        </a:hlink>
        <a:folHlink>
          <a:srgbClr val="E5879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2630</Words>
  <Application>WPS 演示</Application>
  <PresentationFormat>全屏显示(4:3)</PresentationFormat>
  <Paragraphs>229</Paragraphs>
  <Slides>30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30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Calibri</vt:lpstr>
      <vt:lpstr>Times New Roman</vt:lpstr>
      <vt:lpstr>楷体</vt:lpstr>
      <vt:lpstr>Arial Unicode MS</vt:lpstr>
      <vt:lpstr>Calibri</vt:lpstr>
      <vt:lpstr>黑体</vt:lpstr>
      <vt:lpstr>Arial</vt:lpstr>
      <vt:lpstr>波波</vt:lpstr>
      <vt:lpstr>PowerPoint 演示文稿</vt:lpstr>
      <vt:lpstr>PowerPoint 演示文稿</vt:lpstr>
      <vt:lpstr>新知导入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课后活动</vt:lpstr>
      <vt:lpstr>PowerPoint 演示文稿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探究新知</vt:lpstr>
      <vt:lpstr>课后活动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波</cp:lastModifiedBy>
  <cp:revision>285</cp:revision>
  <dcterms:created xsi:type="dcterms:W3CDTF">2017-04-03T06:44:00Z</dcterms:created>
  <dcterms:modified xsi:type="dcterms:W3CDTF">2019-09-12T09:23:02Z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2052-11.1.0.8976</vt:lpwstr>
  </property>
</Properties>
</file>